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12"/>
  </p:notesMasterIdLst>
  <p:sldIdLst>
    <p:sldId id="256" r:id="rId2"/>
    <p:sldId id="268" r:id="rId3"/>
    <p:sldId id="259" r:id="rId4"/>
    <p:sldId id="266" r:id="rId5"/>
    <p:sldId id="270" r:id="rId6"/>
    <p:sldId id="262" r:id="rId7"/>
    <p:sldId id="263" r:id="rId8"/>
    <p:sldId id="269" r:id="rId9"/>
    <p:sldId id="265" r:id="rId10"/>
    <p:sldId id="267" r:id="rId11"/>
  </p:sldIdLst>
  <p:sldSz cx="9144000" cy="5143500" type="screen16x9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77777"/>
    <a:srgbClr val="7CD7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786" autoAdjust="0"/>
    <p:restoredTop sz="96139" autoAdjust="0"/>
  </p:normalViewPr>
  <p:slideViewPr>
    <p:cSldViewPr snapToObjects="1">
      <p:cViewPr varScale="1">
        <p:scale>
          <a:sx n="125" d="100"/>
          <a:sy n="125" d="100"/>
        </p:scale>
        <p:origin x="264" y="77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#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4C1B7B6-87D3-4537-95E6-F29B53F5D983}" type="doc">
      <dgm:prSet loTypeId="urn:microsoft.com/office/officeart/2005/8/layout/hList1" loCatId="list" qsTypeId="urn:microsoft.com/office/officeart/2005/8/quickstyle/simple4" qsCatId="simple" csTypeId="urn:microsoft.com/office/officeart/2005/8/colors/colorful1#1" csCatId="colorful" phldr="1"/>
      <dgm:spPr/>
      <dgm:t>
        <a:bodyPr/>
        <a:lstStyle/>
        <a:p>
          <a:endParaRPr lang="zh-CN" altLang="en-US"/>
        </a:p>
      </dgm:t>
    </dgm:pt>
    <dgm:pt modelId="{A09B10BA-A213-49DB-8472-AEFF30B8DE0E}">
      <dgm:prSet phldrT="[文字]"/>
      <dgm:spPr/>
      <dgm:t>
        <a:bodyPr/>
        <a:lstStyle/>
        <a:p>
          <a:r>
            <a:rPr lang="en-US" altLang="zh-CN" b="1" cap="small" dirty="0">
              <a:latin typeface="微软雅黑" pitchFamily="34" charset="-122"/>
              <a:ea typeface="微软雅黑" pitchFamily="34" charset="-122"/>
              <a:cs typeface="+mj-cs"/>
            </a:rPr>
            <a:t>TABLEAU DESKTOP</a:t>
          </a:r>
        </a:p>
        <a:p>
          <a:r>
            <a:rPr lang="en-US" altLang="zh-CN" b="1" i="0" dirty="0">
              <a:latin typeface="微软雅黑" pitchFamily="34" charset="-122"/>
              <a:ea typeface="微软雅黑" pitchFamily="34" charset="-122"/>
            </a:rPr>
            <a:t>(</a:t>
          </a:r>
          <a:r>
            <a:rPr lang="zh-CN" altLang="en-US" b="1" dirty="0">
              <a:latin typeface="微软雅黑" charset="0"/>
              <a:ea typeface="微软雅黑" charset="0"/>
              <a:cs typeface="微软雅黑" charset="0"/>
            </a:rPr>
            <a:t>桌面分析端工具</a:t>
          </a:r>
          <a:r>
            <a:rPr lang="en-US" altLang="zh-CN" b="1" i="0" dirty="0">
              <a:latin typeface="微软雅黑" pitchFamily="34" charset="-122"/>
              <a:ea typeface="微软雅黑" pitchFamily="34" charset="-122"/>
            </a:rPr>
            <a:t>)</a:t>
          </a:r>
          <a:endParaRPr lang="zh-CN" altLang="en-US" b="1" dirty="0"/>
        </a:p>
      </dgm:t>
    </dgm:pt>
    <dgm:pt modelId="{312818AF-3F90-472E-9C13-9B7DADCE2313}" type="parTrans" cxnId="{9A0DE3A7-DE57-416E-AA00-4DF2B1C45537}">
      <dgm:prSet/>
      <dgm:spPr/>
      <dgm:t>
        <a:bodyPr/>
        <a:lstStyle/>
        <a:p>
          <a:endParaRPr lang="zh-CN" altLang="en-US"/>
        </a:p>
      </dgm:t>
    </dgm:pt>
    <dgm:pt modelId="{8EF7A0AB-8BC4-4292-B8B2-03CC7EAEDD9C}" type="sibTrans" cxnId="{9A0DE3A7-DE57-416E-AA00-4DF2B1C45537}">
      <dgm:prSet/>
      <dgm:spPr/>
      <dgm:t>
        <a:bodyPr/>
        <a:lstStyle/>
        <a:p>
          <a:endParaRPr lang="zh-CN" altLang="en-US"/>
        </a:p>
      </dgm:t>
    </dgm:pt>
    <dgm:pt modelId="{0135BEBB-CC46-4A98-9779-5A3B793C2A59}">
      <dgm:prSet phldrT="[文字]" custT="1"/>
      <dgm:spPr/>
      <dgm:t>
        <a:bodyPr/>
        <a:lstStyle/>
        <a:p>
          <a:r>
            <a:rPr lang="zh-CN" altLang="en-US" sz="1200">
              <a:latin typeface="微软雅黑" charset="0"/>
              <a:ea typeface="微软雅黑" charset="0"/>
              <a:cs typeface="微软雅黑" charset="0"/>
            </a:rPr>
            <a:t>轻点几下鼠标，就可连接到各类数据源，然后只需用拖放的方式就可快速地创建出交互、美观、智能的视图和仪表盘。</a:t>
          </a:r>
          <a:endParaRPr lang="zh-CN" altLang="en-US" sz="1200"/>
        </a:p>
      </dgm:t>
    </dgm:pt>
    <dgm:pt modelId="{79B33136-6C15-4F10-B0A3-CF40C0B9FAD3}" type="parTrans" cxnId="{BEBF26F8-1E6D-4CB7-8FDC-3E13E23ADAEA}">
      <dgm:prSet/>
      <dgm:spPr/>
      <dgm:t>
        <a:bodyPr/>
        <a:lstStyle/>
        <a:p>
          <a:endParaRPr lang="zh-CN" altLang="en-US"/>
        </a:p>
      </dgm:t>
    </dgm:pt>
    <dgm:pt modelId="{A5AD8011-DC82-4EF0-8C54-3BAC648608EE}" type="sibTrans" cxnId="{BEBF26F8-1E6D-4CB7-8FDC-3E13E23ADAEA}">
      <dgm:prSet/>
      <dgm:spPr/>
      <dgm:t>
        <a:bodyPr/>
        <a:lstStyle/>
        <a:p>
          <a:endParaRPr lang="zh-CN" altLang="en-US"/>
        </a:p>
      </dgm:t>
    </dgm:pt>
    <dgm:pt modelId="{E9CB56E4-9B95-4BBD-872F-E6C508B21501}">
      <dgm:prSet phldrT="[文字]"/>
      <dgm:spPr/>
      <dgm:t>
        <a:bodyPr/>
        <a:lstStyle/>
        <a:p>
          <a:r>
            <a:rPr lang="en-US" altLang="zh-CN" b="1" cap="small" dirty="0">
              <a:latin typeface="微软雅黑" pitchFamily="34" charset="-122"/>
              <a:ea typeface="微软雅黑" pitchFamily="34" charset="-122"/>
              <a:cs typeface="+mj-cs"/>
            </a:rPr>
            <a:t>TABLEAU PREP</a:t>
          </a:r>
        </a:p>
        <a:p>
          <a:r>
            <a:rPr lang="en-US" altLang="zh-CN" b="1" i="0" dirty="0">
              <a:latin typeface="微软雅黑" pitchFamily="34" charset="-122"/>
              <a:ea typeface="微软雅黑" pitchFamily="34" charset="-122"/>
            </a:rPr>
            <a:t>(</a:t>
          </a:r>
          <a:r>
            <a:rPr lang="zh-CN" altLang="en-US" b="1" i="0" dirty="0">
              <a:latin typeface="微软雅黑" pitchFamily="34" charset="-122"/>
              <a:ea typeface="微软雅黑" pitchFamily="34" charset="-122"/>
            </a:rPr>
            <a:t>准备用于分析的数据</a:t>
          </a:r>
          <a:r>
            <a:rPr lang="en-US" altLang="zh-CN" b="1" i="0" dirty="0">
              <a:latin typeface="微软雅黑" pitchFamily="34" charset="-122"/>
              <a:ea typeface="微软雅黑" pitchFamily="34" charset="-122"/>
            </a:rPr>
            <a:t>)</a:t>
          </a:r>
          <a:endParaRPr lang="zh-CN" altLang="en-US" b="1" dirty="0"/>
        </a:p>
      </dgm:t>
    </dgm:pt>
    <dgm:pt modelId="{AF6FBA6B-C63B-412A-A9A5-2EDA3307DADB}" type="parTrans" cxnId="{C0C7C19C-BDCE-4916-BD9C-72227C158BF6}">
      <dgm:prSet/>
      <dgm:spPr/>
      <dgm:t>
        <a:bodyPr/>
        <a:lstStyle/>
        <a:p>
          <a:endParaRPr lang="zh-CN" altLang="en-US"/>
        </a:p>
      </dgm:t>
    </dgm:pt>
    <dgm:pt modelId="{C151A3F6-413D-4B20-9E4D-675B68FD05A8}" type="sibTrans" cxnId="{C0C7C19C-BDCE-4916-BD9C-72227C158BF6}">
      <dgm:prSet/>
      <dgm:spPr/>
      <dgm:t>
        <a:bodyPr/>
        <a:lstStyle/>
        <a:p>
          <a:endParaRPr lang="zh-CN" altLang="en-US"/>
        </a:p>
      </dgm:t>
    </dgm:pt>
    <dgm:pt modelId="{46EA2CC5-4B7C-4FE5-9D28-D2565BE01EE4}">
      <dgm:prSet phldrT="[文字]"/>
      <dgm:spPr/>
      <dgm:t>
        <a:bodyPr/>
        <a:lstStyle/>
        <a:p>
          <a:r>
            <a:rPr lang="zh-CN" altLang="en-US" b="0" i="0">
              <a:latin typeface="微软雅黑" pitchFamily="34" charset="-122"/>
              <a:ea typeface="微软雅黑" pitchFamily="34" charset="-122"/>
            </a:rPr>
            <a:t>使用 </a:t>
          </a:r>
          <a:r>
            <a:rPr lang="en-US" b="0" i="0">
              <a:latin typeface="微软雅黑" pitchFamily="34" charset="-122"/>
              <a:ea typeface="微软雅黑" pitchFamily="34" charset="-122"/>
            </a:rPr>
            <a:t>Tableau Prep </a:t>
          </a:r>
          <a:r>
            <a:rPr lang="zh-CN" altLang="en-US" b="0" i="0">
              <a:latin typeface="微软雅黑" pitchFamily="34" charset="-122"/>
              <a:ea typeface="微软雅黑" pitchFamily="34" charset="-122"/>
            </a:rPr>
            <a:t>自信地对数据进行合并、组织和清理。</a:t>
          </a:r>
          <a:endParaRPr lang="zh-CN" altLang="en-US"/>
        </a:p>
      </dgm:t>
    </dgm:pt>
    <dgm:pt modelId="{9AABB4EE-B6C4-477F-965E-EE5E3496AF3E}" type="parTrans" cxnId="{E400D545-CD9F-452A-A789-F739FBCBE948}">
      <dgm:prSet/>
      <dgm:spPr/>
      <dgm:t>
        <a:bodyPr/>
        <a:lstStyle/>
        <a:p>
          <a:endParaRPr lang="zh-CN" altLang="en-US"/>
        </a:p>
      </dgm:t>
    </dgm:pt>
    <dgm:pt modelId="{258AAEEC-C8C1-404C-B2DE-145854344EF0}" type="sibTrans" cxnId="{E400D545-CD9F-452A-A789-F739FBCBE948}">
      <dgm:prSet/>
      <dgm:spPr/>
      <dgm:t>
        <a:bodyPr/>
        <a:lstStyle/>
        <a:p>
          <a:endParaRPr lang="zh-CN" altLang="en-US"/>
        </a:p>
      </dgm:t>
    </dgm:pt>
    <dgm:pt modelId="{58AE76D2-53AA-49DF-9704-240AC4DCB08C}">
      <dgm:prSet phldrT="[文字]"/>
      <dgm:spPr/>
      <dgm:t>
        <a:bodyPr/>
        <a:lstStyle/>
        <a:p>
          <a:r>
            <a:rPr lang="en-US" altLang="zh-CN" b="1" cap="small" dirty="0">
              <a:latin typeface="微软雅黑" pitchFamily="34" charset="-122"/>
              <a:ea typeface="微软雅黑" pitchFamily="34" charset="-122"/>
              <a:cs typeface="+mj-cs"/>
            </a:rPr>
            <a:t>TABLEAU SERVER</a:t>
          </a:r>
        </a:p>
        <a:p>
          <a:r>
            <a:rPr lang="en-US" altLang="zh-CN" b="1" i="0" dirty="0">
              <a:latin typeface="微软雅黑" pitchFamily="34" charset="-122"/>
              <a:ea typeface="微软雅黑" pitchFamily="34" charset="-122"/>
            </a:rPr>
            <a:t>(</a:t>
          </a:r>
          <a:r>
            <a:rPr lang="zh-CN" altLang="en-US" b="1" i="0" dirty="0">
              <a:latin typeface="微软雅黑" pitchFamily="34" charset="-122"/>
              <a:ea typeface="微软雅黑" pitchFamily="34" charset="-122"/>
            </a:rPr>
            <a:t>在企业内部共享</a:t>
          </a:r>
          <a:r>
            <a:rPr lang="en-US" altLang="zh-CN" b="1" i="0" dirty="0">
              <a:latin typeface="微软雅黑" pitchFamily="34" charset="-122"/>
              <a:ea typeface="微软雅黑" pitchFamily="34" charset="-122"/>
            </a:rPr>
            <a:t>)</a:t>
          </a:r>
          <a:endParaRPr lang="zh-CN" altLang="en-US" b="1" dirty="0"/>
        </a:p>
      </dgm:t>
    </dgm:pt>
    <dgm:pt modelId="{C3AAE79B-7966-4502-90C3-A14F47E7A25B}" type="parTrans" cxnId="{7128CED3-A4FA-49E9-8734-8E5E1631BBAA}">
      <dgm:prSet/>
      <dgm:spPr/>
      <dgm:t>
        <a:bodyPr/>
        <a:lstStyle/>
        <a:p>
          <a:endParaRPr lang="zh-CN" altLang="en-US"/>
        </a:p>
      </dgm:t>
    </dgm:pt>
    <dgm:pt modelId="{8EA8D68C-2F67-4CC3-9775-0F2E2C62D454}" type="sibTrans" cxnId="{7128CED3-A4FA-49E9-8734-8E5E1631BBAA}">
      <dgm:prSet/>
      <dgm:spPr/>
      <dgm:t>
        <a:bodyPr/>
        <a:lstStyle/>
        <a:p>
          <a:endParaRPr lang="zh-CN" altLang="en-US"/>
        </a:p>
      </dgm:t>
    </dgm:pt>
    <dgm:pt modelId="{E839C568-28CC-426E-868C-C4EB404ABDAC}">
      <dgm:prSet phldrT="[文字]"/>
      <dgm:spPr/>
      <dgm:t>
        <a:bodyPr/>
        <a:lstStyle/>
        <a:p>
          <a:r>
            <a:rPr lang="zh-CN" altLang="en-US" b="0" i="0">
              <a:latin typeface="微软雅黑" pitchFamily="34" charset="-122"/>
              <a:ea typeface="微软雅黑" pitchFamily="34" charset="-122"/>
            </a:rPr>
            <a:t>通过自己的本地服务器，展开协作并共享仪表板。</a:t>
          </a:r>
          <a:endParaRPr lang="zh-CN" altLang="en-US"/>
        </a:p>
      </dgm:t>
    </dgm:pt>
    <dgm:pt modelId="{3177F4FD-E4AE-426C-AA56-2B04B9D9C1E2}" type="parTrans" cxnId="{CF405D9B-5742-493C-812D-EA30534F75C3}">
      <dgm:prSet/>
      <dgm:spPr/>
      <dgm:t>
        <a:bodyPr/>
        <a:lstStyle/>
        <a:p>
          <a:endParaRPr lang="zh-CN" altLang="en-US"/>
        </a:p>
      </dgm:t>
    </dgm:pt>
    <dgm:pt modelId="{63AFBE5B-F462-4C9E-A925-B122BB43110B}" type="sibTrans" cxnId="{CF405D9B-5742-493C-812D-EA30534F75C3}">
      <dgm:prSet/>
      <dgm:spPr/>
      <dgm:t>
        <a:bodyPr/>
        <a:lstStyle/>
        <a:p>
          <a:endParaRPr lang="zh-CN" altLang="en-US"/>
        </a:p>
      </dgm:t>
    </dgm:pt>
    <dgm:pt modelId="{5140D507-DF4A-44F8-B9D5-A923298C37D2}">
      <dgm:prSet/>
      <dgm:spPr/>
      <dgm:t>
        <a:bodyPr/>
        <a:lstStyle/>
        <a:p>
          <a:r>
            <a:rPr lang="en-US" altLang="zh-CN" b="1" cap="small" dirty="0">
              <a:latin typeface="微软雅黑" pitchFamily="34" charset="-122"/>
              <a:ea typeface="微软雅黑" pitchFamily="34" charset="-122"/>
              <a:cs typeface="+mj-cs"/>
            </a:rPr>
            <a:t>TABLEAU ONLINE</a:t>
          </a:r>
        </a:p>
        <a:p>
          <a:r>
            <a:rPr lang="en-US" altLang="zh-CN" b="1" i="0" dirty="0">
              <a:latin typeface="微软雅黑" pitchFamily="34" charset="-122"/>
              <a:ea typeface="微软雅黑" pitchFamily="34" charset="-122"/>
            </a:rPr>
            <a:t>(</a:t>
          </a:r>
          <a:r>
            <a:rPr lang="zh-CN" altLang="en-US" b="1" i="0" dirty="0">
              <a:latin typeface="微软雅黑" pitchFamily="34" charset="-122"/>
              <a:ea typeface="微软雅黑" pitchFamily="34" charset="-122"/>
            </a:rPr>
            <a:t>迁移到云端</a:t>
          </a:r>
          <a:r>
            <a:rPr lang="en-US" altLang="zh-CN" b="1" i="0" dirty="0">
              <a:latin typeface="微软雅黑" pitchFamily="34" charset="-122"/>
              <a:ea typeface="微软雅黑" pitchFamily="34" charset="-122"/>
            </a:rPr>
            <a:t>)</a:t>
          </a:r>
          <a:endParaRPr lang="zh-CN" altLang="en-US" b="1" dirty="0"/>
        </a:p>
      </dgm:t>
    </dgm:pt>
    <dgm:pt modelId="{C1069C1E-7185-4D52-9038-62D86F058023}" type="parTrans" cxnId="{F7705DA1-D8E9-4209-AF68-517265D4D29B}">
      <dgm:prSet/>
      <dgm:spPr/>
      <dgm:t>
        <a:bodyPr/>
        <a:lstStyle/>
        <a:p>
          <a:endParaRPr lang="zh-CN" altLang="en-US"/>
        </a:p>
      </dgm:t>
    </dgm:pt>
    <dgm:pt modelId="{EB66E1B5-CD81-41CF-AB79-EF3F96AF8FCA}" type="sibTrans" cxnId="{F7705DA1-D8E9-4209-AF68-517265D4D29B}">
      <dgm:prSet/>
      <dgm:spPr/>
      <dgm:t>
        <a:bodyPr/>
        <a:lstStyle/>
        <a:p>
          <a:endParaRPr lang="zh-CN" altLang="en-US"/>
        </a:p>
      </dgm:t>
    </dgm:pt>
    <dgm:pt modelId="{1BECD3E2-105C-4C6C-B56D-06FF4141D213}">
      <dgm:prSet/>
      <dgm:spPr/>
      <dgm:t>
        <a:bodyPr/>
        <a:lstStyle/>
        <a:p>
          <a:r>
            <a:rPr lang="zh-CN" altLang="en-US" b="0" i="0">
              <a:latin typeface="微软雅黑" pitchFamily="34" charset="-122"/>
              <a:ea typeface="微软雅黑" pitchFamily="34" charset="-122"/>
            </a:rPr>
            <a:t>无需安装硬件。</a:t>
          </a:r>
          <a:r>
            <a:rPr lang="en-US" b="0" i="0">
              <a:latin typeface="微软雅黑" pitchFamily="34" charset="-122"/>
              <a:ea typeface="微软雅黑" pitchFamily="34" charset="-122"/>
            </a:rPr>
            <a:t>Tableau Online </a:t>
          </a:r>
          <a:r>
            <a:rPr lang="zh-CN" altLang="en-US" b="0" i="0">
              <a:latin typeface="微软雅黑" pitchFamily="34" charset="-122"/>
              <a:ea typeface="微软雅黑" pitchFamily="34" charset="-122"/>
            </a:rPr>
            <a:t>是 </a:t>
          </a:r>
          <a:r>
            <a:rPr lang="en-US" b="0" i="0">
              <a:latin typeface="微软雅黑" pitchFamily="34" charset="-122"/>
              <a:ea typeface="微软雅黑" pitchFamily="34" charset="-122"/>
            </a:rPr>
            <a:t>Tableau Server </a:t>
          </a:r>
          <a:r>
            <a:rPr lang="zh-CN" altLang="en-US" b="0" i="0">
              <a:latin typeface="微软雅黑" pitchFamily="34" charset="-122"/>
              <a:ea typeface="微软雅黑" pitchFamily="34" charset="-122"/>
            </a:rPr>
            <a:t>的一种托管版本。</a:t>
          </a:r>
          <a:endParaRPr lang="zh-CN" altLang="en-US"/>
        </a:p>
      </dgm:t>
    </dgm:pt>
    <dgm:pt modelId="{66347901-C2E0-41D0-B880-D1B43B3F5502}" type="parTrans" cxnId="{A49D12E5-33CA-4F3B-84F3-DCC047E43119}">
      <dgm:prSet/>
      <dgm:spPr/>
      <dgm:t>
        <a:bodyPr/>
        <a:lstStyle/>
        <a:p>
          <a:endParaRPr lang="zh-CN" altLang="en-US"/>
        </a:p>
      </dgm:t>
    </dgm:pt>
    <dgm:pt modelId="{4C951034-9B5B-470D-9D7D-8028B8B0380A}" type="sibTrans" cxnId="{A49D12E5-33CA-4F3B-84F3-DCC047E43119}">
      <dgm:prSet/>
      <dgm:spPr/>
      <dgm:t>
        <a:bodyPr/>
        <a:lstStyle/>
        <a:p>
          <a:endParaRPr lang="zh-CN" altLang="en-US"/>
        </a:p>
      </dgm:t>
    </dgm:pt>
    <dgm:pt modelId="{BBB7E067-065B-4C55-AD75-8E1AD4195E8F}" type="pres">
      <dgm:prSet presAssocID="{F4C1B7B6-87D3-4537-95E6-F29B53F5D983}" presName="Name0" presStyleCnt="0">
        <dgm:presLayoutVars>
          <dgm:dir/>
          <dgm:animLvl val="lvl"/>
          <dgm:resizeHandles val="exact"/>
        </dgm:presLayoutVars>
      </dgm:prSet>
      <dgm:spPr/>
    </dgm:pt>
    <dgm:pt modelId="{3D86C59F-52BB-46E2-96B8-6923FAFC1F56}" type="pres">
      <dgm:prSet presAssocID="{A09B10BA-A213-49DB-8472-AEFF30B8DE0E}" presName="composite" presStyleCnt="0"/>
      <dgm:spPr/>
    </dgm:pt>
    <dgm:pt modelId="{6DBA65B5-417A-4BF0-9D2D-9250DDC38725}" type="pres">
      <dgm:prSet presAssocID="{A09B10BA-A213-49DB-8472-AEFF30B8DE0E}" presName="parTx" presStyleLbl="alignNode1" presStyleIdx="0" presStyleCnt="4">
        <dgm:presLayoutVars>
          <dgm:chMax val="0"/>
          <dgm:chPref val="0"/>
          <dgm:bulletEnabled val="1"/>
        </dgm:presLayoutVars>
      </dgm:prSet>
      <dgm:spPr/>
    </dgm:pt>
    <dgm:pt modelId="{2A80EC87-677D-492B-AE99-2255B605C785}" type="pres">
      <dgm:prSet presAssocID="{A09B10BA-A213-49DB-8472-AEFF30B8DE0E}" presName="desTx" presStyleLbl="alignAccFollowNode1" presStyleIdx="0" presStyleCnt="4">
        <dgm:presLayoutVars>
          <dgm:bulletEnabled val="1"/>
        </dgm:presLayoutVars>
      </dgm:prSet>
      <dgm:spPr/>
    </dgm:pt>
    <dgm:pt modelId="{45F7CC12-332E-43DE-8124-B751723790B9}" type="pres">
      <dgm:prSet presAssocID="{8EF7A0AB-8BC4-4292-B8B2-03CC7EAEDD9C}" presName="space" presStyleCnt="0"/>
      <dgm:spPr/>
    </dgm:pt>
    <dgm:pt modelId="{967295D5-9CC3-46D5-AE70-ABD2EC7F5A12}" type="pres">
      <dgm:prSet presAssocID="{E9CB56E4-9B95-4BBD-872F-E6C508B21501}" presName="composite" presStyleCnt="0"/>
      <dgm:spPr/>
    </dgm:pt>
    <dgm:pt modelId="{43FCEC25-910F-41C0-83AB-E66E24CB46F6}" type="pres">
      <dgm:prSet presAssocID="{E9CB56E4-9B95-4BBD-872F-E6C508B21501}" presName="parTx" presStyleLbl="alignNode1" presStyleIdx="1" presStyleCnt="4">
        <dgm:presLayoutVars>
          <dgm:chMax val="0"/>
          <dgm:chPref val="0"/>
          <dgm:bulletEnabled val="1"/>
        </dgm:presLayoutVars>
      </dgm:prSet>
      <dgm:spPr/>
    </dgm:pt>
    <dgm:pt modelId="{2FE1C03C-7A10-4F16-9BEB-26ADA1639568}" type="pres">
      <dgm:prSet presAssocID="{E9CB56E4-9B95-4BBD-872F-E6C508B21501}" presName="desTx" presStyleLbl="alignAccFollowNode1" presStyleIdx="1" presStyleCnt="4">
        <dgm:presLayoutVars>
          <dgm:bulletEnabled val="1"/>
        </dgm:presLayoutVars>
      </dgm:prSet>
      <dgm:spPr/>
    </dgm:pt>
    <dgm:pt modelId="{79F777A6-D6A9-41D0-90BF-74F95E6058CE}" type="pres">
      <dgm:prSet presAssocID="{C151A3F6-413D-4B20-9E4D-675B68FD05A8}" presName="space" presStyleCnt="0"/>
      <dgm:spPr/>
    </dgm:pt>
    <dgm:pt modelId="{C418B0DE-DCF8-437C-9B00-F03E889F7737}" type="pres">
      <dgm:prSet presAssocID="{5140D507-DF4A-44F8-B9D5-A923298C37D2}" presName="composite" presStyleCnt="0"/>
      <dgm:spPr/>
    </dgm:pt>
    <dgm:pt modelId="{D63A3669-D88B-4825-8B72-CAC8BFFDF753}" type="pres">
      <dgm:prSet presAssocID="{5140D507-DF4A-44F8-B9D5-A923298C37D2}" presName="parTx" presStyleLbl="alignNode1" presStyleIdx="2" presStyleCnt="4">
        <dgm:presLayoutVars>
          <dgm:chMax val="0"/>
          <dgm:chPref val="0"/>
          <dgm:bulletEnabled val="1"/>
        </dgm:presLayoutVars>
      </dgm:prSet>
      <dgm:spPr/>
    </dgm:pt>
    <dgm:pt modelId="{19864DEA-A855-4E1E-96B0-5DD2AC31FC1E}" type="pres">
      <dgm:prSet presAssocID="{5140D507-DF4A-44F8-B9D5-A923298C37D2}" presName="desTx" presStyleLbl="alignAccFollowNode1" presStyleIdx="2" presStyleCnt="4">
        <dgm:presLayoutVars>
          <dgm:bulletEnabled val="1"/>
        </dgm:presLayoutVars>
      </dgm:prSet>
      <dgm:spPr/>
    </dgm:pt>
    <dgm:pt modelId="{511565F9-D8AA-4D6A-A0E8-1A659F889AA7}" type="pres">
      <dgm:prSet presAssocID="{EB66E1B5-CD81-41CF-AB79-EF3F96AF8FCA}" presName="space" presStyleCnt="0"/>
      <dgm:spPr/>
    </dgm:pt>
    <dgm:pt modelId="{6A5EF717-C39D-43BC-9099-3705E5043D4F}" type="pres">
      <dgm:prSet presAssocID="{58AE76D2-53AA-49DF-9704-240AC4DCB08C}" presName="composite" presStyleCnt="0"/>
      <dgm:spPr/>
    </dgm:pt>
    <dgm:pt modelId="{C979CF4B-028B-4C76-9985-9EE15ECCB5D0}" type="pres">
      <dgm:prSet presAssocID="{58AE76D2-53AA-49DF-9704-240AC4DCB08C}" presName="parTx" presStyleLbl="alignNode1" presStyleIdx="3" presStyleCnt="4">
        <dgm:presLayoutVars>
          <dgm:chMax val="0"/>
          <dgm:chPref val="0"/>
          <dgm:bulletEnabled val="1"/>
        </dgm:presLayoutVars>
      </dgm:prSet>
      <dgm:spPr/>
    </dgm:pt>
    <dgm:pt modelId="{D4C1C1F8-FCCE-4DD9-8F3A-EF9B711BFA93}" type="pres">
      <dgm:prSet presAssocID="{58AE76D2-53AA-49DF-9704-240AC4DCB08C}" presName="desTx" presStyleLbl="alignAccFollowNode1" presStyleIdx="3" presStyleCnt="4">
        <dgm:presLayoutVars>
          <dgm:bulletEnabled val="1"/>
        </dgm:presLayoutVars>
      </dgm:prSet>
      <dgm:spPr/>
    </dgm:pt>
  </dgm:ptLst>
  <dgm:cxnLst>
    <dgm:cxn modelId="{581DC20B-78F2-45A4-9E50-2FBC2920850A}" type="presOf" srcId="{0135BEBB-CC46-4A98-9779-5A3B793C2A59}" destId="{2A80EC87-677D-492B-AE99-2255B605C785}" srcOrd="0" destOrd="0" presId="urn:microsoft.com/office/officeart/2005/8/layout/hList1"/>
    <dgm:cxn modelId="{BA1D0F33-3ABB-4640-9463-DD482F2D991B}" type="presOf" srcId="{F4C1B7B6-87D3-4537-95E6-F29B53F5D983}" destId="{BBB7E067-065B-4C55-AD75-8E1AD4195E8F}" srcOrd="0" destOrd="0" presId="urn:microsoft.com/office/officeart/2005/8/layout/hList1"/>
    <dgm:cxn modelId="{E400D545-CD9F-452A-A789-F739FBCBE948}" srcId="{E9CB56E4-9B95-4BBD-872F-E6C508B21501}" destId="{46EA2CC5-4B7C-4FE5-9D28-D2565BE01EE4}" srcOrd="0" destOrd="0" parTransId="{9AABB4EE-B6C4-477F-965E-EE5E3496AF3E}" sibTransId="{258AAEEC-C8C1-404C-B2DE-145854344EF0}"/>
    <dgm:cxn modelId="{EA18C588-BE0A-4D14-9B00-7F8DD7F62BC8}" type="presOf" srcId="{46EA2CC5-4B7C-4FE5-9D28-D2565BE01EE4}" destId="{2FE1C03C-7A10-4F16-9BEB-26ADA1639568}" srcOrd="0" destOrd="0" presId="urn:microsoft.com/office/officeart/2005/8/layout/hList1"/>
    <dgm:cxn modelId="{CF405D9B-5742-493C-812D-EA30534F75C3}" srcId="{58AE76D2-53AA-49DF-9704-240AC4DCB08C}" destId="{E839C568-28CC-426E-868C-C4EB404ABDAC}" srcOrd="0" destOrd="0" parTransId="{3177F4FD-E4AE-426C-AA56-2B04B9D9C1E2}" sibTransId="{63AFBE5B-F462-4C9E-A925-B122BB43110B}"/>
    <dgm:cxn modelId="{C0C7C19C-BDCE-4916-BD9C-72227C158BF6}" srcId="{F4C1B7B6-87D3-4537-95E6-F29B53F5D983}" destId="{E9CB56E4-9B95-4BBD-872F-E6C508B21501}" srcOrd="1" destOrd="0" parTransId="{AF6FBA6B-C63B-412A-A9A5-2EDA3307DADB}" sibTransId="{C151A3F6-413D-4B20-9E4D-675B68FD05A8}"/>
    <dgm:cxn modelId="{F7705DA1-D8E9-4209-AF68-517265D4D29B}" srcId="{F4C1B7B6-87D3-4537-95E6-F29B53F5D983}" destId="{5140D507-DF4A-44F8-B9D5-A923298C37D2}" srcOrd="2" destOrd="0" parTransId="{C1069C1E-7185-4D52-9038-62D86F058023}" sibTransId="{EB66E1B5-CD81-41CF-AB79-EF3F96AF8FCA}"/>
    <dgm:cxn modelId="{72640AA7-65F8-457A-959C-14CBA702D51B}" type="presOf" srcId="{E839C568-28CC-426E-868C-C4EB404ABDAC}" destId="{D4C1C1F8-FCCE-4DD9-8F3A-EF9B711BFA93}" srcOrd="0" destOrd="0" presId="urn:microsoft.com/office/officeart/2005/8/layout/hList1"/>
    <dgm:cxn modelId="{9A0DE3A7-DE57-416E-AA00-4DF2B1C45537}" srcId="{F4C1B7B6-87D3-4537-95E6-F29B53F5D983}" destId="{A09B10BA-A213-49DB-8472-AEFF30B8DE0E}" srcOrd="0" destOrd="0" parTransId="{312818AF-3F90-472E-9C13-9B7DADCE2313}" sibTransId="{8EF7A0AB-8BC4-4292-B8B2-03CC7EAEDD9C}"/>
    <dgm:cxn modelId="{E8C53DAF-AE6C-4AAC-BC69-9A4F590FA66B}" type="presOf" srcId="{A09B10BA-A213-49DB-8472-AEFF30B8DE0E}" destId="{6DBA65B5-417A-4BF0-9D2D-9250DDC38725}" srcOrd="0" destOrd="0" presId="urn:microsoft.com/office/officeart/2005/8/layout/hList1"/>
    <dgm:cxn modelId="{36C586B4-90AA-471E-A363-90ABDC344B9E}" type="presOf" srcId="{E9CB56E4-9B95-4BBD-872F-E6C508B21501}" destId="{43FCEC25-910F-41C0-83AB-E66E24CB46F6}" srcOrd="0" destOrd="0" presId="urn:microsoft.com/office/officeart/2005/8/layout/hList1"/>
    <dgm:cxn modelId="{59E5D2C0-30BA-4805-B280-222C15EA41A3}" type="presOf" srcId="{1BECD3E2-105C-4C6C-B56D-06FF4141D213}" destId="{19864DEA-A855-4E1E-96B0-5DD2AC31FC1E}" srcOrd="0" destOrd="0" presId="urn:microsoft.com/office/officeart/2005/8/layout/hList1"/>
    <dgm:cxn modelId="{D11719C1-0047-4295-A22A-639D94DFA598}" type="presOf" srcId="{58AE76D2-53AA-49DF-9704-240AC4DCB08C}" destId="{C979CF4B-028B-4C76-9985-9EE15ECCB5D0}" srcOrd="0" destOrd="0" presId="urn:microsoft.com/office/officeart/2005/8/layout/hList1"/>
    <dgm:cxn modelId="{3C6D5AC2-B1E8-4658-982D-08A844DBDB13}" type="presOf" srcId="{5140D507-DF4A-44F8-B9D5-A923298C37D2}" destId="{D63A3669-D88B-4825-8B72-CAC8BFFDF753}" srcOrd="0" destOrd="0" presId="urn:microsoft.com/office/officeart/2005/8/layout/hList1"/>
    <dgm:cxn modelId="{7128CED3-A4FA-49E9-8734-8E5E1631BBAA}" srcId="{F4C1B7B6-87D3-4537-95E6-F29B53F5D983}" destId="{58AE76D2-53AA-49DF-9704-240AC4DCB08C}" srcOrd="3" destOrd="0" parTransId="{C3AAE79B-7966-4502-90C3-A14F47E7A25B}" sibTransId="{8EA8D68C-2F67-4CC3-9775-0F2E2C62D454}"/>
    <dgm:cxn modelId="{A49D12E5-33CA-4F3B-84F3-DCC047E43119}" srcId="{5140D507-DF4A-44F8-B9D5-A923298C37D2}" destId="{1BECD3E2-105C-4C6C-B56D-06FF4141D213}" srcOrd="0" destOrd="0" parTransId="{66347901-C2E0-41D0-B880-D1B43B3F5502}" sibTransId="{4C951034-9B5B-470D-9D7D-8028B8B0380A}"/>
    <dgm:cxn modelId="{BEBF26F8-1E6D-4CB7-8FDC-3E13E23ADAEA}" srcId="{A09B10BA-A213-49DB-8472-AEFF30B8DE0E}" destId="{0135BEBB-CC46-4A98-9779-5A3B793C2A59}" srcOrd="0" destOrd="0" parTransId="{79B33136-6C15-4F10-B0A3-CF40C0B9FAD3}" sibTransId="{A5AD8011-DC82-4EF0-8C54-3BAC648608EE}"/>
    <dgm:cxn modelId="{8090DFB7-E973-46B7-9D82-24087B77287E}" type="presParOf" srcId="{BBB7E067-065B-4C55-AD75-8E1AD4195E8F}" destId="{3D86C59F-52BB-46E2-96B8-6923FAFC1F56}" srcOrd="0" destOrd="0" presId="urn:microsoft.com/office/officeart/2005/8/layout/hList1"/>
    <dgm:cxn modelId="{DF589C8E-F043-48C1-B9C6-F466E13C49C4}" type="presParOf" srcId="{3D86C59F-52BB-46E2-96B8-6923FAFC1F56}" destId="{6DBA65B5-417A-4BF0-9D2D-9250DDC38725}" srcOrd="0" destOrd="0" presId="urn:microsoft.com/office/officeart/2005/8/layout/hList1"/>
    <dgm:cxn modelId="{40CA158A-CCCE-4E68-8D2D-96DF3E6255F2}" type="presParOf" srcId="{3D86C59F-52BB-46E2-96B8-6923FAFC1F56}" destId="{2A80EC87-677D-492B-AE99-2255B605C785}" srcOrd="1" destOrd="0" presId="urn:microsoft.com/office/officeart/2005/8/layout/hList1"/>
    <dgm:cxn modelId="{9EAF9F96-F68E-485D-AF85-8D73980E9EEB}" type="presParOf" srcId="{BBB7E067-065B-4C55-AD75-8E1AD4195E8F}" destId="{45F7CC12-332E-43DE-8124-B751723790B9}" srcOrd="1" destOrd="0" presId="urn:microsoft.com/office/officeart/2005/8/layout/hList1"/>
    <dgm:cxn modelId="{D81295FC-3FEC-4A20-8F16-0B392E74B481}" type="presParOf" srcId="{BBB7E067-065B-4C55-AD75-8E1AD4195E8F}" destId="{967295D5-9CC3-46D5-AE70-ABD2EC7F5A12}" srcOrd="2" destOrd="0" presId="urn:microsoft.com/office/officeart/2005/8/layout/hList1"/>
    <dgm:cxn modelId="{ACCD1DFC-FEA6-4AA8-B29D-4AA616E111DB}" type="presParOf" srcId="{967295D5-9CC3-46D5-AE70-ABD2EC7F5A12}" destId="{43FCEC25-910F-41C0-83AB-E66E24CB46F6}" srcOrd="0" destOrd="0" presId="urn:microsoft.com/office/officeart/2005/8/layout/hList1"/>
    <dgm:cxn modelId="{710FED70-0DFE-4B67-BD5B-603CDA3D0A64}" type="presParOf" srcId="{967295D5-9CC3-46D5-AE70-ABD2EC7F5A12}" destId="{2FE1C03C-7A10-4F16-9BEB-26ADA1639568}" srcOrd="1" destOrd="0" presId="urn:microsoft.com/office/officeart/2005/8/layout/hList1"/>
    <dgm:cxn modelId="{4C547466-770D-4148-8C20-9FDFAA08F648}" type="presParOf" srcId="{BBB7E067-065B-4C55-AD75-8E1AD4195E8F}" destId="{79F777A6-D6A9-41D0-90BF-74F95E6058CE}" srcOrd="3" destOrd="0" presId="urn:microsoft.com/office/officeart/2005/8/layout/hList1"/>
    <dgm:cxn modelId="{DC96B4F1-BFB7-44D1-9182-FAA48091A9B4}" type="presParOf" srcId="{BBB7E067-065B-4C55-AD75-8E1AD4195E8F}" destId="{C418B0DE-DCF8-437C-9B00-F03E889F7737}" srcOrd="4" destOrd="0" presId="urn:microsoft.com/office/officeart/2005/8/layout/hList1"/>
    <dgm:cxn modelId="{370486BD-334F-43E6-A69C-5E847A4FCD67}" type="presParOf" srcId="{C418B0DE-DCF8-437C-9B00-F03E889F7737}" destId="{D63A3669-D88B-4825-8B72-CAC8BFFDF753}" srcOrd="0" destOrd="0" presId="urn:microsoft.com/office/officeart/2005/8/layout/hList1"/>
    <dgm:cxn modelId="{B62C66C1-4F6D-49EA-92CE-28203314D22D}" type="presParOf" srcId="{C418B0DE-DCF8-437C-9B00-F03E889F7737}" destId="{19864DEA-A855-4E1E-96B0-5DD2AC31FC1E}" srcOrd="1" destOrd="0" presId="urn:microsoft.com/office/officeart/2005/8/layout/hList1"/>
    <dgm:cxn modelId="{3A0B5675-5C67-4E88-90C9-E216E2496957}" type="presParOf" srcId="{BBB7E067-065B-4C55-AD75-8E1AD4195E8F}" destId="{511565F9-D8AA-4D6A-A0E8-1A659F889AA7}" srcOrd="5" destOrd="0" presId="urn:microsoft.com/office/officeart/2005/8/layout/hList1"/>
    <dgm:cxn modelId="{72C9D64E-41C5-4269-975D-B6FA1E07FA52}" type="presParOf" srcId="{BBB7E067-065B-4C55-AD75-8E1AD4195E8F}" destId="{6A5EF717-C39D-43BC-9099-3705E5043D4F}" srcOrd="6" destOrd="0" presId="urn:microsoft.com/office/officeart/2005/8/layout/hList1"/>
    <dgm:cxn modelId="{790AA821-91A2-4702-AB90-B5E5EAEA3CB1}" type="presParOf" srcId="{6A5EF717-C39D-43BC-9099-3705E5043D4F}" destId="{C979CF4B-028B-4C76-9985-9EE15ECCB5D0}" srcOrd="0" destOrd="0" presId="urn:microsoft.com/office/officeart/2005/8/layout/hList1"/>
    <dgm:cxn modelId="{01D457D1-2A3E-4134-8B8E-89439FEDCF56}" type="presParOf" srcId="{6A5EF717-C39D-43BC-9099-3705E5043D4F}" destId="{D4C1C1F8-FCCE-4DD9-8F3A-EF9B711BFA93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DBA65B5-417A-4BF0-9D2D-9250DDC38725}">
      <dsp:nvSpPr>
        <dsp:cNvPr id="0" name=""/>
        <dsp:cNvSpPr/>
      </dsp:nvSpPr>
      <dsp:spPr>
        <a:xfrm>
          <a:off x="3140" y="171351"/>
          <a:ext cx="1888381" cy="731543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2456" tIns="52832" rIns="92456" bIns="52832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300" b="1" kern="1200" cap="small" dirty="0">
              <a:latin typeface="微软雅黑" pitchFamily="34" charset="-122"/>
              <a:ea typeface="微软雅黑" pitchFamily="34" charset="-122"/>
              <a:cs typeface="+mj-cs"/>
            </a:rPr>
            <a:t>TABLEAU DESKTOP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300" b="1" i="0" kern="1200" dirty="0">
              <a:latin typeface="微软雅黑" pitchFamily="34" charset="-122"/>
              <a:ea typeface="微软雅黑" pitchFamily="34" charset="-122"/>
            </a:rPr>
            <a:t>(</a:t>
          </a:r>
          <a:r>
            <a:rPr lang="zh-CN" altLang="en-US" sz="1300" b="1" kern="1200" dirty="0">
              <a:latin typeface="微软雅黑" charset="0"/>
              <a:ea typeface="微软雅黑" charset="0"/>
              <a:cs typeface="微软雅黑" charset="0"/>
            </a:rPr>
            <a:t>桌面分析端工具</a:t>
          </a:r>
          <a:r>
            <a:rPr lang="en-US" altLang="zh-CN" sz="1300" b="1" i="0" kern="1200" dirty="0">
              <a:latin typeface="微软雅黑" pitchFamily="34" charset="-122"/>
              <a:ea typeface="微软雅黑" pitchFamily="34" charset="-122"/>
            </a:rPr>
            <a:t>)</a:t>
          </a:r>
          <a:endParaRPr lang="zh-CN" altLang="en-US" sz="1300" b="1" kern="1200" dirty="0"/>
        </a:p>
      </dsp:txBody>
      <dsp:txXfrm>
        <a:off x="3140" y="171351"/>
        <a:ext cx="1888381" cy="731543"/>
      </dsp:txXfrm>
    </dsp:sp>
    <dsp:sp modelId="{2A80EC87-677D-492B-AE99-2255B605C785}">
      <dsp:nvSpPr>
        <dsp:cNvPr id="0" name=""/>
        <dsp:cNvSpPr/>
      </dsp:nvSpPr>
      <dsp:spPr>
        <a:xfrm>
          <a:off x="3140" y="902895"/>
          <a:ext cx="1888381" cy="1605824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85344" bIns="96012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200" kern="1200">
              <a:latin typeface="微软雅黑" charset="0"/>
              <a:ea typeface="微软雅黑" charset="0"/>
              <a:cs typeface="微软雅黑" charset="0"/>
            </a:rPr>
            <a:t>轻点几下鼠标，就可连接到各类数据源，然后只需用拖放的方式就可快速地创建出交互、美观、智能的视图和仪表盘。</a:t>
          </a:r>
          <a:endParaRPr lang="zh-CN" altLang="en-US" sz="1200" kern="1200"/>
        </a:p>
      </dsp:txBody>
      <dsp:txXfrm>
        <a:off x="3140" y="902895"/>
        <a:ext cx="1888381" cy="1605824"/>
      </dsp:txXfrm>
    </dsp:sp>
    <dsp:sp modelId="{43FCEC25-910F-41C0-83AB-E66E24CB46F6}">
      <dsp:nvSpPr>
        <dsp:cNvPr id="0" name=""/>
        <dsp:cNvSpPr/>
      </dsp:nvSpPr>
      <dsp:spPr>
        <a:xfrm>
          <a:off x="2155895" y="171351"/>
          <a:ext cx="1888381" cy="731543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2456" tIns="52832" rIns="92456" bIns="52832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300" b="1" kern="1200" cap="small" dirty="0">
              <a:latin typeface="微软雅黑" pitchFamily="34" charset="-122"/>
              <a:ea typeface="微软雅黑" pitchFamily="34" charset="-122"/>
              <a:cs typeface="+mj-cs"/>
            </a:rPr>
            <a:t>TABLEAU PREP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300" b="1" i="0" kern="1200" dirty="0">
              <a:latin typeface="微软雅黑" pitchFamily="34" charset="-122"/>
              <a:ea typeface="微软雅黑" pitchFamily="34" charset="-122"/>
            </a:rPr>
            <a:t>(</a:t>
          </a:r>
          <a:r>
            <a:rPr lang="zh-CN" altLang="en-US" sz="1300" b="1" i="0" kern="1200" dirty="0">
              <a:latin typeface="微软雅黑" pitchFamily="34" charset="-122"/>
              <a:ea typeface="微软雅黑" pitchFamily="34" charset="-122"/>
            </a:rPr>
            <a:t>准备用于分析的数据</a:t>
          </a:r>
          <a:r>
            <a:rPr lang="en-US" altLang="zh-CN" sz="1300" b="1" i="0" kern="1200" dirty="0">
              <a:latin typeface="微软雅黑" pitchFamily="34" charset="-122"/>
              <a:ea typeface="微软雅黑" pitchFamily="34" charset="-122"/>
            </a:rPr>
            <a:t>)</a:t>
          </a:r>
          <a:endParaRPr lang="zh-CN" altLang="en-US" sz="1300" b="1" kern="1200" dirty="0"/>
        </a:p>
      </dsp:txBody>
      <dsp:txXfrm>
        <a:off x="2155895" y="171351"/>
        <a:ext cx="1888381" cy="731543"/>
      </dsp:txXfrm>
    </dsp:sp>
    <dsp:sp modelId="{2FE1C03C-7A10-4F16-9BEB-26ADA1639568}">
      <dsp:nvSpPr>
        <dsp:cNvPr id="0" name=""/>
        <dsp:cNvSpPr/>
      </dsp:nvSpPr>
      <dsp:spPr>
        <a:xfrm>
          <a:off x="2155895" y="902895"/>
          <a:ext cx="1888381" cy="1605824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342" tIns="69342" rIns="92456" bIns="104013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300" b="0" i="0" kern="1200">
              <a:latin typeface="微软雅黑" pitchFamily="34" charset="-122"/>
              <a:ea typeface="微软雅黑" pitchFamily="34" charset="-122"/>
            </a:rPr>
            <a:t>使用 </a:t>
          </a:r>
          <a:r>
            <a:rPr lang="en-US" sz="1300" b="0" i="0" kern="1200">
              <a:latin typeface="微软雅黑" pitchFamily="34" charset="-122"/>
              <a:ea typeface="微软雅黑" pitchFamily="34" charset="-122"/>
            </a:rPr>
            <a:t>Tableau Prep </a:t>
          </a:r>
          <a:r>
            <a:rPr lang="zh-CN" altLang="en-US" sz="1300" b="0" i="0" kern="1200">
              <a:latin typeface="微软雅黑" pitchFamily="34" charset="-122"/>
              <a:ea typeface="微软雅黑" pitchFamily="34" charset="-122"/>
            </a:rPr>
            <a:t>自信地对数据进行合并、组织和清理。</a:t>
          </a:r>
          <a:endParaRPr lang="zh-CN" altLang="en-US" sz="1300" kern="1200"/>
        </a:p>
      </dsp:txBody>
      <dsp:txXfrm>
        <a:off x="2155895" y="902895"/>
        <a:ext cx="1888381" cy="1605824"/>
      </dsp:txXfrm>
    </dsp:sp>
    <dsp:sp modelId="{D63A3669-D88B-4825-8B72-CAC8BFFDF753}">
      <dsp:nvSpPr>
        <dsp:cNvPr id="0" name=""/>
        <dsp:cNvSpPr/>
      </dsp:nvSpPr>
      <dsp:spPr>
        <a:xfrm>
          <a:off x="4308650" y="171351"/>
          <a:ext cx="1888381" cy="731543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2456" tIns="52832" rIns="92456" bIns="52832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300" b="1" kern="1200" cap="small" dirty="0">
              <a:latin typeface="微软雅黑" pitchFamily="34" charset="-122"/>
              <a:ea typeface="微软雅黑" pitchFamily="34" charset="-122"/>
              <a:cs typeface="+mj-cs"/>
            </a:rPr>
            <a:t>TABLEAU ONLINE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300" b="1" i="0" kern="1200" dirty="0">
              <a:latin typeface="微软雅黑" pitchFamily="34" charset="-122"/>
              <a:ea typeface="微软雅黑" pitchFamily="34" charset="-122"/>
            </a:rPr>
            <a:t>(</a:t>
          </a:r>
          <a:r>
            <a:rPr lang="zh-CN" altLang="en-US" sz="1300" b="1" i="0" kern="1200" dirty="0">
              <a:latin typeface="微软雅黑" pitchFamily="34" charset="-122"/>
              <a:ea typeface="微软雅黑" pitchFamily="34" charset="-122"/>
            </a:rPr>
            <a:t>迁移到云端</a:t>
          </a:r>
          <a:r>
            <a:rPr lang="en-US" altLang="zh-CN" sz="1300" b="1" i="0" kern="1200" dirty="0">
              <a:latin typeface="微软雅黑" pitchFamily="34" charset="-122"/>
              <a:ea typeface="微软雅黑" pitchFamily="34" charset="-122"/>
            </a:rPr>
            <a:t>)</a:t>
          </a:r>
          <a:endParaRPr lang="zh-CN" altLang="en-US" sz="1300" b="1" kern="1200" dirty="0"/>
        </a:p>
      </dsp:txBody>
      <dsp:txXfrm>
        <a:off x="4308650" y="171351"/>
        <a:ext cx="1888381" cy="731543"/>
      </dsp:txXfrm>
    </dsp:sp>
    <dsp:sp modelId="{19864DEA-A855-4E1E-96B0-5DD2AC31FC1E}">
      <dsp:nvSpPr>
        <dsp:cNvPr id="0" name=""/>
        <dsp:cNvSpPr/>
      </dsp:nvSpPr>
      <dsp:spPr>
        <a:xfrm>
          <a:off x="4308650" y="902895"/>
          <a:ext cx="1888381" cy="1605824"/>
        </a:xfrm>
        <a:prstGeom prst="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342" tIns="69342" rIns="92456" bIns="104013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300" b="0" i="0" kern="1200">
              <a:latin typeface="微软雅黑" pitchFamily="34" charset="-122"/>
              <a:ea typeface="微软雅黑" pitchFamily="34" charset="-122"/>
            </a:rPr>
            <a:t>无需安装硬件。</a:t>
          </a:r>
          <a:r>
            <a:rPr lang="en-US" sz="1300" b="0" i="0" kern="1200">
              <a:latin typeface="微软雅黑" pitchFamily="34" charset="-122"/>
              <a:ea typeface="微软雅黑" pitchFamily="34" charset="-122"/>
            </a:rPr>
            <a:t>Tableau Online </a:t>
          </a:r>
          <a:r>
            <a:rPr lang="zh-CN" altLang="en-US" sz="1300" b="0" i="0" kern="1200">
              <a:latin typeface="微软雅黑" pitchFamily="34" charset="-122"/>
              <a:ea typeface="微软雅黑" pitchFamily="34" charset="-122"/>
            </a:rPr>
            <a:t>是 </a:t>
          </a:r>
          <a:r>
            <a:rPr lang="en-US" sz="1300" b="0" i="0" kern="1200">
              <a:latin typeface="微软雅黑" pitchFamily="34" charset="-122"/>
              <a:ea typeface="微软雅黑" pitchFamily="34" charset="-122"/>
            </a:rPr>
            <a:t>Tableau Server </a:t>
          </a:r>
          <a:r>
            <a:rPr lang="zh-CN" altLang="en-US" sz="1300" b="0" i="0" kern="1200">
              <a:latin typeface="微软雅黑" pitchFamily="34" charset="-122"/>
              <a:ea typeface="微软雅黑" pitchFamily="34" charset="-122"/>
            </a:rPr>
            <a:t>的一种托管版本。</a:t>
          </a:r>
          <a:endParaRPr lang="zh-CN" altLang="en-US" sz="1300" kern="1200"/>
        </a:p>
      </dsp:txBody>
      <dsp:txXfrm>
        <a:off x="4308650" y="902895"/>
        <a:ext cx="1888381" cy="1605824"/>
      </dsp:txXfrm>
    </dsp:sp>
    <dsp:sp modelId="{C979CF4B-028B-4C76-9985-9EE15ECCB5D0}">
      <dsp:nvSpPr>
        <dsp:cNvPr id="0" name=""/>
        <dsp:cNvSpPr/>
      </dsp:nvSpPr>
      <dsp:spPr>
        <a:xfrm>
          <a:off x="6461405" y="171351"/>
          <a:ext cx="1888381" cy="731543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2456" tIns="52832" rIns="92456" bIns="52832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300" b="1" kern="1200" cap="small" dirty="0">
              <a:latin typeface="微软雅黑" pitchFamily="34" charset="-122"/>
              <a:ea typeface="微软雅黑" pitchFamily="34" charset="-122"/>
              <a:cs typeface="+mj-cs"/>
            </a:rPr>
            <a:t>TABLEAU SERVER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300" b="1" i="0" kern="1200" dirty="0">
              <a:latin typeface="微软雅黑" pitchFamily="34" charset="-122"/>
              <a:ea typeface="微软雅黑" pitchFamily="34" charset="-122"/>
            </a:rPr>
            <a:t>(</a:t>
          </a:r>
          <a:r>
            <a:rPr lang="zh-CN" altLang="en-US" sz="1300" b="1" i="0" kern="1200" dirty="0">
              <a:latin typeface="微软雅黑" pitchFamily="34" charset="-122"/>
              <a:ea typeface="微软雅黑" pitchFamily="34" charset="-122"/>
            </a:rPr>
            <a:t>在企业内部共享</a:t>
          </a:r>
          <a:r>
            <a:rPr lang="en-US" altLang="zh-CN" sz="1300" b="1" i="0" kern="1200" dirty="0">
              <a:latin typeface="微软雅黑" pitchFamily="34" charset="-122"/>
              <a:ea typeface="微软雅黑" pitchFamily="34" charset="-122"/>
            </a:rPr>
            <a:t>)</a:t>
          </a:r>
          <a:endParaRPr lang="zh-CN" altLang="en-US" sz="1300" b="1" kern="1200" dirty="0"/>
        </a:p>
      </dsp:txBody>
      <dsp:txXfrm>
        <a:off x="6461405" y="171351"/>
        <a:ext cx="1888381" cy="731543"/>
      </dsp:txXfrm>
    </dsp:sp>
    <dsp:sp modelId="{D4C1C1F8-FCCE-4DD9-8F3A-EF9B711BFA93}">
      <dsp:nvSpPr>
        <dsp:cNvPr id="0" name=""/>
        <dsp:cNvSpPr/>
      </dsp:nvSpPr>
      <dsp:spPr>
        <a:xfrm>
          <a:off x="6461405" y="902895"/>
          <a:ext cx="1888381" cy="1605824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342" tIns="69342" rIns="92456" bIns="104013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300" b="0" i="0" kern="1200">
              <a:latin typeface="微软雅黑" pitchFamily="34" charset="-122"/>
              <a:ea typeface="微软雅黑" pitchFamily="34" charset="-122"/>
            </a:rPr>
            <a:t>通过自己的本地服务器，展开协作并共享仪表板。</a:t>
          </a:r>
          <a:endParaRPr lang="zh-CN" altLang="en-US" sz="1300" kern="1200"/>
        </a:p>
      </dsp:txBody>
      <dsp:txXfrm>
        <a:off x="6461405" y="902895"/>
        <a:ext cx="1888381" cy="160582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ED3518-F347-40B3-934B-F84A403C3D50}" type="datetimeFigureOut">
              <a:rPr lang="zh-CN" altLang="en-US" smtClean="0"/>
              <a:pPr/>
              <a:t>2019/12/6</a:t>
            </a:fld>
            <a:endParaRPr lang="zh-CN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CN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4CE2C1-F708-43A8-8CF8-D373F67EE5C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4CE2C1-F708-43A8-8CF8-D373F67EE5CA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4CE2C1-F708-43A8-8CF8-D373F67EE5CA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4CE2C1-F708-43A8-8CF8-D373F67EE5CA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2655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4CE2C1-F708-43A8-8CF8-D373F67EE5CA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06973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zh-CN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按一下以編輯母片副標題樣式</a:t>
            </a:r>
            <a:endParaRPr lang="zh-CN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pPr/>
              <a:t>2019/12/6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zh-CN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CN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pPr/>
              <a:t>2019/12/6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154782"/>
            <a:ext cx="2057400" cy="329088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zh-CN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154782"/>
            <a:ext cx="6019800" cy="329088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CN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pPr/>
              <a:t>2019/12/6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zh-CN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CN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pPr/>
              <a:t>2019/12/6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/>
              <a:t>按一下以編輯母片標題樣式</a:t>
            </a:r>
            <a:endParaRPr lang="zh-CN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pPr/>
              <a:t>2019/12/6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zh-CN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900114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CN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900114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CN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pPr/>
              <a:t>2019/12/6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  <a:endParaRPr lang="zh-CN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CN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8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8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CN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pPr/>
              <a:t>2019/12/6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zh-CN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pPr/>
              <a:t>2019/12/6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pPr/>
              <a:t>2019/12/6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3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  <a:endParaRPr lang="zh-CN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CN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3" y="1076327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pPr/>
              <a:t>2019/12/6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  <a:endParaRPr lang="zh-CN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pPr/>
              <a:t>2019/12/6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zh-CN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CN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BEAD13-0566-4C6C-97E7-55F17F24B09F}" type="datetimeFigureOut">
              <a:rPr lang="zh-TW" altLang="en-US" smtClean="0"/>
              <a:pPr/>
              <a:t>2019/12/6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hyperlink" Target="http://www.tableau.com/zh-cn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4.png"/><Relationship Id="rId3" Type="http://schemas.openxmlformats.org/officeDocument/2006/relationships/image" Target="../media/image7.jpeg"/><Relationship Id="rId7" Type="http://schemas.openxmlformats.org/officeDocument/2006/relationships/image" Target="../media/image11.jpeg"/><Relationship Id="rId12" Type="http://schemas.openxmlformats.org/officeDocument/2006/relationships/image" Target="../media/image16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jpe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image" Target="../media/image4.png"/><Relationship Id="rId7" Type="http://schemas.openxmlformats.org/officeDocument/2006/relationships/diagramLayout" Target="../diagrams/layout1.xml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1.xml"/><Relationship Id="rId11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microsoft.com/office/2007/relationships/diagramDrawing" Target="../diagrams/drawing1.xml"/><Relationship Id="rId4" Type="http://schemas.openxmlformats.org/officeDocument/2006/relationships/image" Target="../media/image18.png"/><Relationship Id="rId9" Type="http://schemas.openxmlformats.org/officeDocument/2006/relationships/diagramColors" Target="../diagrams/colors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7812360" y="4414341"/>
            <a:ext cx="1152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cap="small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韩雪松</a:t>
            </a:r>
            <a:endParaRPr lang="en-US" altLang="zh-CN" sz="1200" cap="small" dirty="0">
              <a:solidFill>
                <a:schemeClr val="tx2"/>
              </a:solidFill>
              <a:latin typeface="微软雅黑" pitchFamily="34" charset="-122"/>
              <a:ea typeface="微软雅黑" pitchFamily="34" charset="-122"/>
              <a:cs typeface="+mj-cs"/>
            </a:endParaRPr>
          </a:p>
          <a:p>
            <a:pPr algn="ctr"/>
            <a:r>
              <a:rPr lang="en-US" altLang="zh-CN" sz="1200" cap="small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2019/12/06</a:t>
            </a:r>
            <a:endParaRPr lang="zh-CN" altLang="en-US" sz="1200" cap="small" dirty="0">
              <a:solidFill>
                <a:schemeClr val="tx2"/>
              </a:solidFill>
              <a:latin typeface="微软雅黑" pitchFamily="34" charset="-122"/>
              <a:ea typeface="微软雅黑" pitchFamily="34" charset="-122"/>
              <a:cs typeface="+mj-cs"/>
            </a:endParaRPr>
          </a:p>
        </p:txBody>
      </p:sp>
      <p:pic>
        <p:nvPicPr>
          <p:cNvPr id="21508" name="Picture 4" descr="https://www.tableau.com/sites/default/files/pages/tableau_0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843559"/>
            <a:ext cx="3749614" cy="2499742"/>
          </a:xfrm>
          <a:prstGeom prst="rect">
            <a:avLst/>
          </a:prstGeom>
          <a:noFill/>
        </p:spPr>
      </p:pic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5220072" y="3363838"/>
            <a:ext cx="4391472" cy="1102519"/>
          </a:xfrm>
        </p:spPr>
        <p:txBody>
          <a:bodyPr>
            <a:noAutofit/>
          </a:bodyPr>
          <a:lstStyle/>
          <a:p>
            <a:pPr algn="ctr"/>
            <a:r>
              <a:rPr lang="en-US" altLang="zh-CN" sz="4800" b="1" cap="small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TABLEAU</a:t>
            </a:r>
            <a:endParaRPr lang="zh-CN" altLang="en-US" sz="4800" b="1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1514" name="Picture 10" descr="https://www.tableau.com/sites/default/files/pages/sm_j8a9086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94387" y="843559"/>
            <a:ext cx="3749613" cy="2499742"/>
          </a:xfrm>
          <a:prstGeom prst="rect">
            <a:avLst/>
          </a:prstGeom>
          <a:noFill/>
        </p:spPr>
      </p:pic>
      <p:pic>
        <p:nvPicPr>
          <p:cNvPr id="21510" name="Picture 6" descr="https://www.tableau.com/sites/default/files/pages/sm_j8a9060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749614" y="843558"/>
            <a:ext cx="3749614" cy="2499743"/>
          </a:xfrm>
          <a:prstGeom prst="rect">
            <a:avLst/>
          </a:prstGeom>
          <a:noFill/>
        </p:spPr>
      </p:pic>
      <p:pic>
        <p:nvPicPr>
          <p:cNvPr id="14" name="Picture 2" descr="https://www.tableau.com/sites/default/files/pages/tableau_cmyk_2015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2008" y="209139"/>
            <a:ext cx="2339752" cy="49040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Slides10.jpg">
            <a:extLst>
              <a:ext uri="{FF2B5EF4-FFF2-40B4-BE49-F238E27FC236}">
                <a16:creationId xmlns:a16="http://schemas.microsoft.com/office/drawing/2014/main" id="{F5C7CC88-76D5-496A-8924-A798690185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88" y="235126"/>
            <a:ext cx="9144001" cy="49083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/>
        </p:nvSpPr>
        <p:spPr>
          <a:xfrm>
            <a:off x="-14596" y="937632"/>
            <a:ext cx="9158596" cy="84203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Picture 2" descr="https://www.tableau.com/sites/default/files/pages/tableau_cmyk_2015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092281" y="235127"/>
            <a:ext cx="1872207" cy="392407"/>
          </a:xfrm>
          <a:prstGeom prst="rect">
            <a:avLst/>
          </a:prstGeom>
          <a:noFill/>
        </p:spPr>
      </p:pic>
      <p:sp>
        <p:nvSpPr>
          <p:cNvPr id="4" name="矩形 3"/>
          <p:cNvSpPr/>
          <p:nvPr/>
        </p:nvSpPr>
        <p:spPr>
          <a:xfrm>
            <a:off x="126036" y="999768"/>
            <a:ext cx="9144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4000" b="1" cap="small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数 据 很 美，值 得 我 们 去 探 索</a:t>
            </a:r>
            <a:endParaRPr lang="zh-CN" altLang="en-US" sz="4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" descr="(4-3)_Origins.png">
            <a:extLst>
              <a:ext uri="{FF2B5EF4-FFF2-40B4-BE49-F238E27FC236}">
                <a16:creationId xmlns:a16="http://schemas.microsoft.com/office/drawing/2014/main" id="{02CA2EAF-D02B-4614-9CDE-5B382F3A97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0529" y="627534"/>
            <a:ext cx="7797800" cy="45159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>
          <a:xfrm>
            <a:off x="313636" y="773341"/>
            <a:ext cx="5040560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200" cap="small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✔ </a:t>
            </a:r>
            <a:r>
              <a:rPr lang="en-US" altLang="zh-CN" sz="1400" b="1" cap="small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2003</a:t>
            </a:r>
            <a:r>
              <a:rPr lang="zh-CN" altLang="en-US" sz="1400" cap="small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年在</a:t>
            </a:r>
            <a:r>
              <a:rPr lang="zh-CN" altLang="en-US" sz="1400" b="1" cap="small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斯坦福</a:t>
            </a:r>
            <a:r>
              <a:rPr lang="zh-CN" altLang="en-US" sz="1400" cap="small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大学诞生，利用三位博士的奇思妙想而最  </a:t>
            </a:r>
            <a:endParaRPr lang="en-US" altLang="zh-CN" sz="1400" cap="small" dirty="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cap="small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     </a:t>
            </a:r>
            <a:r>
              <a:rPr lang="zh-CN" altLang="en-US" sz="1400" cap="small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终实现，正逐渐成为优秀的</a:t>
            </a:r>
            <a:r>
              <a:rPr lang="zh-CN" altLang="en-US" sz="1600" b="1" cap="small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数据分析可视化工具</a:t>
            </a:r>
            <a:r>
              <a:rPr lang="zh-CN" altLang="en-US" sz="1400" cap="small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之一</a:t>
            </a:r>
            <a:endParaRPr lang="en-US" altLang="zh-CN" sz="1400" cap="small" dirty="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en-US" altLang="zh-CN" sz="1200" cap="small" dirty="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en-US" altLang="zh-CN" sz="1200" cap="small" dirty="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en-US" altLang="zh-CN" sz="1200" cap="small" dirty="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en-US" altLang="zh-CN" sz="1200" cap="small" dirty="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en-US" altLang="zh-CN" sz="1200" cap="small" dirty="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en-US" altLang="zh-CN" sz="1200" cap="small" dirty="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 cap="small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✔ </a:t>
            </a:r>
            <a:r>
              <a:rPr lang="zh-CN" altLang="en-US" sz="1400" cap="small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中文官网：</a:t>
            </a:r>
            <a:r>
              <a:rPr lang="en-US" altLang="zh-CN" sz="1400" cap="small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 https://www.tableau.com/zh-cn</a:t>
            </a:r>
            <a:endParaRPr lang="en-US" altLang="zh-CN" sz="1400" cap="small" dirty="0">
              <a:solidFill>
                <a:schemeClr val="tx2"/>
              </a:solidFill>
              <a:latin typeface="微软雅黑" pitchFamily="34" charset="-122"/>
              <a:ea typeface="微软雅黑" pitchFamily="34" charset="-122"/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endParaRPr lang="en-US" altLang="zh-CN" sz="1200" cap="small" dirty="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179512" y="195486"/>
            <a:ext cx="396044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cap="small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 █ </a:t>
            </a:r>
            <a:r>
              <a:rPr lang="zh-CN" altLang="en-US" sz="3000" b="1" cap="small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关于</a:t>
            </a:r>
            <a:r>
              <a:rPr lang="en-US" altLang="zh-CN" sz="3000" b="1" cap="small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TABLEAU</a:t>
            </a:r>
            <a:endParaRPr lang="zh-CN" altLang="en-US" sz="3000" b="1" cap="small" dirty="0">
              <a:solidFill>
                <a:schemeClr val="tx2"/>
              </a:solidFill>
              <a:latin typeface="微软雅黑" pitchFamily="34" charset="-122"/>
              <a:ea typeface="微软雅黑" pitchFamily="34" charset="-122"/>
              <a:cs typeface="+mj-cs"/>
            </a:endParaRPr>
          </a:p>
        </p:txBody>
      </p:sp>
      <p:pic>
        <p:nvPicPr>
          <p:cNvPr id="7" name="Picture 2" descr="https://www.tableau.com/sites/default/files/pages/tableau_cmyk_2015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092281" y="235127"/>
            <a:ext cx="1872207" cy="39240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s://gss3.bdstatic.com/-Po3dSag_xI4khGkpoWK1HF6hhy/baike/c0%3Dbaike272%2C5%2C5%2C272%2C90/sign=77886ee998eef01f591910978197f240/b03533fa828ba61e6bd41fa24d34970a304e590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8247" y="1171133"/>
            <a:ext cx="1579457" cy="1184593"/>
          </a:xfrm>
          <a:prstGeom prst="rect">
            <a:avLst/>
          </a:prstGeom>
          <a:noFill/>
        </p:spPr>
      </p:pic>
      <p:pic>
        <p:nvPicPr>
          <p:cNvPr id="1030" name="Picture 6" descr="http://pic.chinasspp.com/News/u/637839/image/201503/13143444_8343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59552" y="1172724"/>
            <a:ext cx="2280400" cy="1399026"/>
          </a:xfrm>
          <a:prstGeom prst="rect">
            <a:avLst/>
          </a:prstGeom>
          <a:noFill/>
        </p:spPr>
      </p:pic>
      <p:pic>
        <p:nvPicPr>
          <p:cNvPr id="1032" name="Picture 8" descr="http://img2.zol.com.cn/product/27_500x2000/610/ceRDm4zwn7Sng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139952" y="1419622"/>
            <a:ext cx="2800015" cy="680404"/>
          </a:xfrm>
          <a:prstGeom prst="rect">
            <a:avLst/>
          </a:prstGeom>
          <a:noFill/>
        </p:spPr>
      </p:pic>
      <p:sp>
        <p:nvSpPr>
          <p:cNvPr id="8" name="文字方塊 7"/>
          <p:cNvSpPr txBox="1"/>
          <p:nvPr/>
        </p:nvSpPr>
        <p:spPr>
          <a:xfrm>
            <a:off x="179512" y="145544"/>
            <a:ext cx="396044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0" b="1" cap="small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2800" b="1" cap="small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█</a:t>
            </a:r>
            <a:r>
              <a:rPr lang="zh-CN" altLang="en-US" sz="3000" b="1" cap="small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3000" b="1" cap="small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TABLEAU</a:t>
            </a:r>
            <a:r>
              <a:rPr lang="zh-CN" altLang="en-US" sz="3000" b="1" cap="small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客户群体</a:t>
            </a:r>
          </a:p>
        </p:txBody>
      </p:sp>
      <p:pic>
        <p:nvPicPr>
          <p:cNvPr id="1034" name="Picture 10" descr="https://gss0.bdstatic.com/94o3dSag_xI4khGkpoWK1HF6hhy/baike/crop%3D0%2C109%2C640%2C421%3Bc0%3Dbaike80%2C5%2C5%2C80%2C26/sign=acf0d664d91b0ef478a7c21ee0f47deb/c8177f3e6709c93d78fd90bd943df8dcd1005468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796296" y="3704866"/>
            <a:ext cx="1935944" cy="955116"/>
          </a:xfrm>
          <a:prstGeom prst="rect">
            <a:avLst/>
          </a:prstGeom>
          <a:noFill/>
        </p:spPr>
      </p:pic>
      <p:pic>
        <p:nvPicPr>
          <p:cNvPr id="1040" name="Picture 16" descr="https://gss2.bdstatic.com/9fo3dSag_xI4khGkpoWK1HF6hhy/baike/crop%3D0%2C90%2C690%2C455%3Bc0%3Dbaike92%2C5%2C5%2C92%2C30/sign=c91245e8fb36afc31a4365258e29c7fd/2f738bd4b31c87016bd6bace2b7f9e2f0708ffb2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660232" y="2359159"/>
            <a:ext cx="2024496" cy="1001245"/>
          </a:xfrm>
          <a:prstGeom prst="rect">
            <a:avLst/>
          </a:prstGeom>
          <a:noFill/>
        </p:spPr>
      </p:pic>
      <p:pic>
        <p:nvPicPr>
          <p:cNvPr id="1042" name="Picture 18" descr="https://gss0.bdstatic.com/94o3dSag_xI4khGkpoWK1HF6hhy/baike/c0%3Dbaike116%2C5%2C5%2C116%2C38/sign=65ffac40b0fb43160e12722841cd2d46/6159252dd42a28346c09fa8059b5c9ea14cebf8a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059832" y="2355726"/>
            <a:ext cx="1176424" cy="1176424"/>
          </a:xfrm>
          <a:prstGeom prst="rect">
            <a:avLst/>
          </a:prstGeom>
          <a:noFill/>
        </p:spPr>
      </p:pic>
      <p:sp>
        <p:nvSpPr>
          <p:cNvPr id="10" name="矩形 9"/>
          <p:cNvSpPr/>
          <p:nvPr/>
        </p:nvSpPr>
        <p:spPr>
          <a:xfrm>
            <a:off x="280094" y="823813"/>
            <a:ext cx="825234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cap="small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TABLEAU</a:t>
            </a:r>
            <a:r>
              <a:rPr lang="zh-CN" altLang="en-US" sz="1400" cap="small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是用于</a:t>
            </a:r>
            <a:r>
              <a:rPr lang="zh-CN" altLang="en-US" sz="1400" b="1" cap="small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可视分析</a:t>
            </a:r>
            <a:r>
              <a:rPr lang="zh-CN" altLang="en-US" sz="1400" cap="small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数据的</a:t>
            </a:r>
            <a:r>
              <a:rPr lang="zh-CN" altLang="en-US" sz="1400" b="1" cap="small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商业智能工具。</a:t>
            </a:r>
            <a:r>
              <a:rPr lang="zh-CN" altLang="en-US" sz="1400" cap="small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它被企业，学术研究人员和许多政府用来进行数据分析。</a:t>
            </a:r>
          </a:p>
        </p:txBody>
      </p:sp>
      <p:pic>
        <p:nvPicPr>
          <p:cNvPr id="8194" name="Picture 2" descr="https://gss0.bdstatic.com/-4o3dSag_xI4khGkpoWK1HF6hhy/baike/c0%3Dbaike92%2C5%2C5%2C92%2C30/sign=71b5c7639c0a304e462fa8a8b0a1cce3/1e30e924b899a901c0a2e85116950a7b0308f5c6.jp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7020272" y="1211809"/>
            <a:ext cx="1691680" cy="1287933"/>
          </a:xfrm>
          <a:prstGeom prst="rect">
            <a:avLst/>
          </a:prstGeom>
          <a:noFill/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4283968" y="2361937"/>
            <a:ext cx="2448272" cy="1145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7" name="Picture 5" descr="https://gss3.bdstatic.com/7Po3dSag_xI4khGkpoWK1HF6hhy/baike/crop%3D0%2C80%2C700%2C462%3Bc0%3Dbaike92%2C5%2C5%2C92%2C30/sign=6e391cf05582b2b7b3d063840c9de7d7/e61190ef76c6a7ef01662cd2f1faaf51f2de6686.jpg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467544" y="3651870"/>
            <a:ext cx="1647912" cy="1087622"/>
          </a:xfrm>
          <a:prstGeom prst="rect">
            <a:avLst/>
          </a:prstGeom>
          <a:noFill/>
        </p:spPr>
      </p:pic>
      <p:pic>
        <p:nvPicPr>
          <p:cNvPr id="8199" name="Picture 7" descr="https://gss3.bdstatic.com/7Po3dSag_xI4khGkpoWK1HF6hhy/baike/c0%3Dbaike272%2C5%2C5%2C272%2C90/sign=065088b83cd3d539d53007915bee8235/caef76094b36acafe1673eba76d98d1000e99cf5.jpg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467544" y="2859782"/>
            <a:ext cx="2368727" cy="316936"/>
          </a:xfrm>
          <a:prstGeom prst="rect">
            <a:avLst/>
          </a:prstGeom>
          <a:noFill/>
        </p:spPr>
      </p:pic>
      <p:pic>
        <p:nvPicPr>
          <p:cNvPr id="18436" name="Picture 4" descr="https://gss2.bdstatic.com/-fo3dSag_xI4khGkpoWK1HF6hhy/baike/c0%3Dbaike116%2C5%2C5%2C116%2C38/sign=65e7fa79f6039245b5b8e95de6fdcfa7/0eb30f2442a7d9336ebce8c7a74bd11373f00169.jpg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7020272" y="3579862"/>
            <a:ext cx="1584176" cy="1140457"/>
          </a:xfrm>
          <a:prstGeom prst="rect">
            <a:avLst/>
          </a:prstGeom>
          <a:noFill/>
        </p:spPr>
      </p:pic>
      <p:pic>
        <p:nvPicPr>
          <p:cNvPr id="18" name="Picture 2" descr="https://www.tableau.com/sites/default/files/pages/tableau_cmyk_2015.png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7092281" y="235127"/>
            <a:ext cx="1872207" cy="392407"/>
          </a:xfrm>
          <a:prstGeom prst="rect">
            <a:avLst/>
          </a:prstGeom>
          <a:noFill/>
        </p:spPr>
      </p:pic>
      <p:pic>
        <p:nvPicPr>
          <p:cNvPr id="9218" name="Picture 2" descr="https://gss3.bdstatic.com/7Po3dSag_xI4khGkpoWK1HF6hhy/baike/c0%3Dbaike92%2C5%2C5%2C92%2C30/sign=fe766d7488025aafc73f76999a84c001/359b033b5bb5c9ea3aab2857df39b6003af3b32d.jpg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2411760" y="3847137"/>
            <a:ext cx="2189664" cy="74083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https://www.tableau.com/sites/default/files/pages/tableau_cmyk_2015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92281" y="235127"/>
            <a:ext cx="1872207" cy="392407"/>
          </a:xfrm>
          <a:prstGeom prst="rect">
            <a:avLst/>
          </a:prstGeom>
          <a:noFill/>
        </p:spPr>
      </p:pic>
      <p:sp>
        <p:nvSpPr>
          <p:cNvPr id="6" name="文字方塊 5"/>
          <p:cNvSpPr txBox="1"/>
          <p:nvPr/>
        </p:nvSpPr>
        <p:spPr>
          <a:xfrm>
            <a:off x="179512" y="267494"/>
            <a:ext cx="396044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0" b="1" cap="small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2800" b="1" cap="small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█</a:t>
            </a:r>
            <a:r>
              <a:rPr lang="zh-CN" altLang="en-US" sz="3000" b="1" cap="small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3000" b="1" cap="small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TABLEAU</a:t>
            </a:r>
            <a:r>
              <a:rPr lang="zh-CN" altLang="en-US" sz="3000" b="1" cap="small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产品</a:t>
            </a:r>
          </a:p>
        </p:txBody>
      </p:sp>
      <p:pic>
        <p:nvPicPr>
          <p:cNvPr id="23554" name="Picture 2" descr="https://cdnl.tblsft.com/sites/default/files/pages/complete_picture_of_data_full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675628" y="3718545"/>
            <a:ext cx="1626884" cy="1042020"/>
          </a:xfrm>
          <a:prstGeom prst="rect">
            <a:avLst/>
          </a:prstGeom>
          <a:noFill/>
        </p:spPr>
      </p:pic>
      <p:pic>
        <p:nvPicPr>
          <p:cNvPr id="23556" name="Picture 4" descr="https://cdns.tblsft.com/sites/default/files/pages/577817_imagesindevices-intl_tourism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499992" y="3722082"/>
            <a:ext cx="2162323" cy="1153924"/>
          </a:xfrm>
          <a:prstGeom prst="rect">
            <a:avLst/>
          </a:prstGeom>
          <a:noFill/>
        </p:spPr>
      </p:pic>
      <p:graphicFrame>
        <p:nvGraphicFramePr>
          <p:cNvPr id="15" name="資料庫圖表 14"/>
          <p:cNvGraphicFramePr/>
          <p:nvPr/>
        </p:nvGraphicFramePr>
        <p:xfrm>
          <a:off x="405061" y="843558"/>
          <a:ext cx="8352928" cy="26800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pic>
        <p:nvPicPr>
          <p:cNvPr id="8194" name="Picture 2" descr="Tableau Desktop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6974898" y="3777146"/>
            <a:ext cx="1680877" cy="936104"/>
          </a:xfrm>
          <a:prstGeom prst="rect">
            <a:avLst/>
          </a:prstGeom>
          <a:noFill/>
        </p:spPr>
      </p:pic>
      <p:pic>
        <p:nvPicPr>
          <p:cNvPr id="2" name="Picture 2" descr="https://cdns.tblsft.com/sites/default/files/pages/maps2small.png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566186" y="3700928"/>
            <a:ext cx="1620672" cy="106755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">
            <a:extLst>
              <a:ext uri="{FF2B5EF4-FFF2-40B4-BE49-F238E27FC236}">
                <a16:creationId xmlns:a16="http://schemas.microsoft.com/office/drawing/2014/main" id="{6081E07A-5916-43DA-9681-7F60F1934B1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 descr="https://www.tableau.com/sites/default/files/pages/tableau_cmyk_2015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092281" y="235127"/>
            <a:ext cx="1872207" cy="392407"/>
          </a:xfrm>
          <a:prstGeom prst="rect">
            <a:avLst/>
          </a:prstGeom>
          <a:noFill/>
        </p:spPr>
      </p:pic>
      <p:sp>
        <p:nvSpPr>
          <p:cNvPr id="6" name="文字方塊 5"/>
          <p:cNvSpPr txBox="1"/>
          <p:nvPr/>
        </p:nvSpPr>
        <p:spPr>
          <a:xfrm>
            <a:off x="179512" y="267494"/>
            <a:ext cx="446449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0" b="1" cap="small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2800" b="1" cap="small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█</a:t>
            </a:r>
            <a:r>
              <a:rPr lang="zh-CN" altLang="en-US" sz="3000" b="1" cap="small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3000" b="1" cap="small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TABLEAU</a:t>
            </a:r>
            <a:r>
              <a:rPr lang="zh-CN" altLang="en-US" sz="3000" b="1" cap="small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 </a:t>
            </a:r>
            <a:r>
              <a:rPr lang="en-US" altLang="zh-CN" sz="3000" b="1" cap="small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DESKTOP</a:t>
            </a:r>
            <a:endParaRPr lang="zh-CN" altLang="en-US" sz="3000" b="1" cap="small" dirty="0">
              <a:solidFill>
                <a:schemeClr val="tx2"/>
              </a:solidFill>
              <a:latin typeface="微软雅黑" pitchFamily="34" charset="-122"/>
              <a:ea typeface="微软雅黑" pitchFamily="34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8673446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/>
          <p:cNvSpPr txBox="1"/>
          <p:nvPr/>
        </p:nvSpPr>
        <p:spPr>
          <a:xfrm>
            <a:off x="179512" y="195486"/>
            <a:ext cx="525658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cap="small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 █ </a:t>
            </a:r>
            <a:r>
              <a:rPr lang="zh-CN" altLang="en-US" sz="3000" b="1" cap="small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关于</a:t>
            </a:r>
            <a:r>
              <a:rPr lang="en-US" altLang="zh-CN" sz="3000" b="1" cap="small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TABLEAU DESKTOP</a:t>
            </a:r>
            <a:endParaRPr lang="zh-CN" altLang="en-US" sz="3000" b="1" cap="small" dirty="0">
              <a:solidFill>
                <a:schemeClr val="tx2"/>
              </a:solidFill>
              <a:latin typeface="微软雅黑" pitchFamily="34" charset="-122"/>
              <a:ea typeface="微软雅黑" pitchFamily="34" charset="-122"/>
              <a:cs typeface="+mj-cs"/>
            </a:endParaRPr>
          </a:p>
        </p:txBody>
      </p:sp>
      <p:pic>
        <p:nvPicPr>
          <p:cNvPr id="9" name="Picture 2" descr="https://www.tableau.com/sites/default/files/pages/tableau_cmyk_2015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092281" y="235127"/>
            <a:ext cx="1872207" cy="392407"/>
          </a:xfrm>
          <a:prstGeom prst="rect">
            <a:avLst/>
          </a:prstGeom>
          <a:noFill/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36C7D208-0616-488B-B2E8-5DED680524A3}"/>
              </a:ext>
            </a:extLst>
          </p:cNvPr>
          <p:cNvSpPr/>
          <p:nvPr/>
        </p:nvSpPr>
        <p:spPr>
          <a:xfrm>
            <a:off x="1115616" y="1131590"/>
            <a:ext cx="6840760" cy="1027589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buClr>
                <a:srgbClr val="FF0000"/>
              </a:buClr>
            </a:pPr>
            <a:r>
              <a:rPr lang="zh-CN" altLang="en-US" sz="2000" b="1" cap="small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功能：</a:t>
            </a:r>
            <a:r>
              <a:rPr lang="en-US" altLang="zh-CN" sz="1600" cap="small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Tableau Desktop </a:t>
            </a:r>
            <a:r>
              <a:rPr lang="zh-CN" altLang="en-US" sz="1600" cap="small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是一款</a:t>
            </a:r>
            <a:r>
              <a:rPr lang="zh-CN" altLang="en-US" sz="1600" b="1" cap="small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桌面分析端工具</a:t>
            </a:r>
            <a:r>
              <a:rPr lang="zh-CN" altLang="en-US" sz="1600" cap="small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，通过</a:t>
            </a:r>
            <a:r>
              <a:rPr lang="en-US" altLang="zh-CN" sz="1600" cap="small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Tableau Desktop</a:t>
            </a:r>
            <a:r>
              <a:rPr lang="zh-CN" altLang="en-US" sz="1600" cap="small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，轻点几下鼠标，就可连接到各类数据源，然后只需用</a:t>
            </a:r>
            <a:r>
              <a:rPr lang="zh-CN" altLang="en-US" sz="1600" b="1" cap="small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拖放的方式</a:t>
            </a:r>
            <a:r>
              <a:rPr lang="zh-CN" altLang="en-US" sz="1600" cap="small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就可快速地创建出交互、美观、智能的视图和仪表盘。</a:t>
            </a:r>
          </a:p>
        </p:txBody>
      </p:sp>
      <p:sp>
        <p:nvSpPr>
          <p:cNvPr id="10" name="矩形 27">
            <a:extLst>
              <a:ext uri="{FF2B5EF4-FFF2-40B4-BE49-F238E27FC236}">
                <a16:creationId xmlns:a16="http://schemas.microsoft.com/office/drawing/2014/main" id="{7EDDF375-B86C-4261-B66B-C267B7BDA0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5616" y="2571750"/>
            <a:ext cx="6786562" cy="1027589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lnSpc>
                <a:spcPct val="120000"/>
              </a:lnSpc>
              <a:buClr>
                <a:srgbClr val="FF0000"/>
              </a:buClr>
            </a:pPr>
            <a:r>
              <a:rPr lang="zh-CN" altLang="en-US" sz="2000" b="1" cap="small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理念：</a:t>
            </a:r>
            <a:r>
              <a:rPr lang="en-US" altLang="zh-CN" sz="1600" cap="small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Tableau</a:t>
            </a:r>
            <a:r>
              <a:rPr lang="zh-CN" altLang="en-US" sz="1600" cap="small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研究多年建立出这样一个系统，来支持人们天生喜欢视觉化的去思考。</a:t>
            </a:r>
            <a:r>
              <a:rPr lang="zh-CN" altLang="en-US" sz="1600" b="1" cap="small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视图之间流畅的转变顺应人的自然思路</a:t>
            </a:r>
            <a:r>
              <a:rPr lang="zh-CN" altLang="en-US" sz="1600" cap="small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。你不用深陷在编写脚本的泥潭里，便可以创建出美观、信息丰富的可视化图表。</a:t>
            </a:r>
          </a:p>
        </p:txBody>
      </p:sp>
      <p:sp>
        <p:nvSpPr>
          <p:cNvPr id="11" name="矩形 1">
            <a:extLst>
              <a:ext uri="{FF2B5EF4-FFF2-40B4-BE49-F238E27FC236}">
                <a16:creationId xmlns:a16="http://schemas.microsoft.com/office/drawing/2014/main" id="{4D8C0AD6-EDD3-4357-816C-6E4C9CD098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083918"/>
            <a:ext cx="91440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>
              <a:buClr>
                <a:srgbClr val="C00000"/>
              </a:buClr>
            </a:pPr>
            <a:r>
              <a:rPr lang="zh-CN" altLang="en-US" sz="2000" b="1" cap="small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易用性令人叹为观止</a:t>
            </a:r>
            <a:r>
              <a:rPr lang="en-US" altLang="zh-CN" sz="2000" b="1" cap="small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——</a:t>
            </a:r>
          </a:p>
          <a:p>
            <a:pPr algn="ctr">
              <a:buClr>
                <a:srgbClr val="C00000"/>
              </a:buClr>
            </a:pPr>
            <a:r>
              <a:rPr lang="zh-CN" altLang="en-US" sz="2000" cap="small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任何</a:t>
            </a:r>
            <a:r>
              <a:rPr lang="en-US" altLang="zh-CN" sz="2000" cap="small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Excel</a:t>
            </a:r>
            <a:r>
              <a:rPr lang="zh-CN" altLang="en-US" sz="2000" cap="small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用户都能很容易地上手</a:t>
            </a:r>
            <a:r>
              <a:rPr lang="en-US" altLang="zh-CN" sz="2000" cap="small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Tableau Desktop!</a:t>
            </a:r>
            <a:endParaRPr lang="zh-CN" altLang="en-US" sz="2000" cap="small" dirty="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3E24C3C-EC78-4119-A43E-46E4BE20CC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603"/>
          <a:stretch/>
        </p:blipFill>
        <p:spPr>
          <a:xfrm>
            <a:off x="899592" y="836493"/>
            <a:ext cx="7200800" cy="3823489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179512" y="123478"/>
            <a:ext cx="561662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cap="small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 █ </a:t>
            </a:r>
            <a:r>
              <a:rPr lang="en-US" altLang="zh-CN" sz="3000" b="1" cap="small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TABLEAU DESKTOP</a:t>
            </a:r>
            <a:r>
              <a:rPr lang="zh-CN" altLang="en-US" sz="3000" b="1" cap="small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界面</a:t>
            </a:r>
          </a:p>
        </p:txBody>
      </p:sp>
      <p:pic>
        <p:nvPicPr>
          <p:cNvPr id="3" name="Picture 2" descr="https://www.tableau.com/sites/default/files/pages/tableau_cmyk_2015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92281" y="235127"/>
            <a:ext cx="1872207" cy="392407"/>
          </a:xfrm>
          <a:prstGeom prst="rect">
            <a:avLst/>
          </a:prstGeom>
          <a:noFill/>
        </p:spPr>
      </p:pic>
      <p:sp>
        <p:nvSpPr>
          <p:cNvPr id="5" name="矩形 4"/>
          <p:cNvSpPr/>
          <p:nvPr/>
        </p:nvSpPr>
        <p:spPr>
          <a:xfrm>
            <a:off x="899592" y="1275606"/>
            <a:ext cx="1112528" cy="3384376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347606" y="4001066"/>
            <a:ext cx="1728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数据源选择区</a:t>
            </a:r>
          </a:p>
        </p:txBody>
      </p:sp>
      <p:sp>
        <p:nvSpPr>
          <p:cNvPr id="7" name="矩形 6"/>
          <p:cNvSpPr/>
          <p:nvPr/>
        </p:nvSpPr>
        <p:spPr>
          <a:xfrm>
            <a:off x="6840252" y="1059582"/>
            <a:ext cx="1260140" cy="2664296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文字方塊 7"/>
          <p:cNvSpPr txBox="1"/>
          <p:nvPr/>
        </p:nvSpPr>
        <p:spPr>
          <a:xfrm>
            <a:off x="6804248" y="2243068"/>
            <a:ext cx="1728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教程</a:t>
            </a:r>
            <a:r>
              <a:rPr lang="en-US" altLang="zh-CN" b="1" dirty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b="1" dirty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技术支持</a:t>
            </a:r>
          </a:p>
        </p:txBody>
      </p:sp>
      <p:sp>
        <p:nvSpPr>
          <p:cNvPr id="9" name="矩形 8"/>
          <p:cNvSpPr/>
          <p:nvPr/>
        </p:nvSpPr>
        <p:spPr>
          <a:xfrm>
            <a:off x="2139476" y="1275606"/>
            <a:ext cx="4448748" cy="3384376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字方塊 9"/>
          <p:cNvSpPr txBox="1"/>
          <p:nvPr/>
        </p:nvSpPr>
        <p:spPr>
          <a:xfrm>
            <a:off x="4067944" y="2783128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工作区</a:t>
            </a:r>
          </a:p>
        </p:txBody>
      </p:sp>
      <p:sp>
        <p:nvSpPr>
          <p:cNvPr id="11" name="矩形 10"/>
          <p:cNvSpPr/>
          <p:nvPr/>
        </p:nvSpPr>
        <p:spPr>
          <a:xfrm>
            <a:off x="899592" y="836494"/>
            <a:ext cx="1112528" cy="223088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字方塊 11"/>
          <p:cNvSpPr txBox="1"/>
          <p:nvPr/>
        </p:nvSpPr>
        <p:spPr>
          <a:xfrm>
            <a:off x="2012120" y="775004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菜单栏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179512" y="289560"/>
            <a:ext cx="410445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0" b="1" cap="small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2800" b="1" cap="small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█</a:t>
            </a:r>
            <a:r>
              <a:rPr lang="zh-CN" altLang="en-US" sz="3000" b="1" cap="small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3000" b="1" cap="small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TABLEAU</a:t>
            </a:r>
            <a:r>
              <a:rPr lang="zh-CN" altLang="en-US" sz="3000" b="1" cap="small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应用实例</a:t>
            </a:r>
          </a:p>
        </p:txBody>
      </p:sp>
      <p:pic>
        <p:nvPicPr>
          <p:cNvPr id="3" name="Picture 2" descr="https://www.tableau.com/sites/default/files/pages/tableau_cmyk_2015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092281" y="235127"/>
            <a:ext cx="1872207" cy="392407"/>
          </a:xfrm>
          <a:prstGeom prst="rect">
            <a:avLst/>
          </a:prstGeom>
          <a:noFill/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341EC99-D78E-404B-B490-7DC14D2BF9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616" y="915566"/>
            <a:ext cx="7172325" cy="9525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943F109-20B2-43AB-9B2B-C78A82874B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824" y="1940074"/>
            <a:ext cx="4304458" cy="289540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55652C1-0088-415D-93FB-9B79B4FFEF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9684" y="1715301"/>
            <a:ext cx="4274804" cy="3124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5486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0" descr="10x7 copy.5(4-3)_SeeData 1&amp;2">
            <a:extLst>
              <a:ext uri="{FF2B5EF4-FFF2-40B4-BE49-F238E27FC236}">
                <a16:creationId xmlns:a16="http://schemas.microsoft.com/office/drawing/2014/main" id="{855AAC5D-FC62-4E33-8A87-E27953C1F96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00"/>
          <a:stretch/>
        </p:blipFill>
        <p:spPr bwMode="auto">
          <a:xfrm>
            <a:off x="0" y="3003798"/>
            <a:ext cx="9144000" cy="2139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字方塊 1"/>
          <p:cNvSpPr txBox="1"/>
          <p:nvPr/>
        </p:nvSpPr>
        <p:spPr>
          <a:xfrm>
            <a:off x="179512" y="289560"/>
            <a:ext cx="410445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0" b="1" cap="small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2800" b="1" cap="small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█</a:t>
            </a:r>
            <a:r>
              <a:rPr lang="zh-CN" altLang="en-US" sz="3000" b="1" cap="small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3000" b="1" cap="small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TABLEAU</a:t>
            </a:r>
            <a:r>
              <a:rPr lang="zh-CN" altLang="en-US" sz="3000" b="1" cap="small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应用实例</a:t>
            </a:r>
          </a:p>
        </p:txBody>
      </p:sp>
      <p:pic>
        <p:nvPicPr>
          <p:cNvPr id="3" name="Picture 2" descr="https://www.tableau.com/sites/default/files/pages/tableau_cmyk_2015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92281" y="235127"/>
            <a:ext cx="1872207" cy="392407"/>
          </a:xfrm>
          <a:prstGeom prst="rect">
            <a:avLst/>
          </a:prstGeom>
          <a:noFill/>
        </p:spPr>
      </p:pic>
      <p:sp>
        <p:nvSpPr>
          <p:cNvPr id="4" name="文字方塊 3"/>
          <p:cNvSpPr txBox="1"/>
          <p:nvPr/>
        </p:nvSpPr>
        <p:spPr>
          <a:xfrm>
            <a:off x="0" y="1730301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u="sng" spc="200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超市商品全球订单数据可视化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1316</TotalTime>
  <Words>379</Words>
  <Application>Microsoft Office PowerPoint</Application>
  <PresentationFormat>全屏显示(16:9)</PresentationFormat>
  <Paragraphs>47</Paragraphs>
  <Slides>10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4" baseType="lpstr">
      <vt:lpstr>微软雅黑</vt:lpstr>
      <vt:lpstr>Arial</vt:lpstr>
      <vt:lpstr>Calibri</vt:lpstr>
      <vt:lpstr>Office 佈景主題</vt:lpstr>
      <vt:lpstr>TABLEAU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Tableau简介</dc:title>
  <dc:creator>Michael</dc:creator>
  <cp:lastModifiedBy>Han Xuesong</cp:lastModifiedBy>
  <cp:revision>358</cp:revision>
  <dcterms:created xsi:type="dcterms:W3CDTF">2018-07-04T02:50:22Z</dcterms:created>
  <dcterms:modified xsi:type="dcterms:W3CDTF">2019-12-06T00:16:24Z</dcterms:modified>
</cp:coreProperties>
</file>